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75" r:id="rId3"/>
  </p:sldMasterIdLst>
  <p:sldIdLst>
    <p:sldId id="256" r:id="rId4"/>
    <p:sldId id="257" r:id="rId5"/>
    <p:sldId id="258" r:id="rId6"/>
    <p:sldId id="259" r:id="rId7"/>
    <p:sldId id="27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26A8"/>
    <a:srgbClr val="E8E8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96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1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4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3.xml"/><Relationship Id="rId16" Type="http://schemas.openxmlformats.org/officeDocument/2006/relationships/slide" Target="slides/slide13.xml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0" Type="http://schemas.openxmlformats.org/officeDocument/2006/relationships/slide" Target="slides/slide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19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18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5486400"/>
            <a:ext cx="8077200" cy="609600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33400" y="457200"/>
            <a:ext cx="8077200" cy="4800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5486400"/>
            <a:ext cx="8077200" cy="609600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5000" y="1066800"/>
            <a:ext cx="5257800" cy="403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600" y="152400"/>
            <a:ext cx="5334000" cy="6096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62600" y="5181600"/>
            <a:ext cx="3429000" cy="1066800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5486400"/>
            <a:ext cx="8077200" cy="609600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33400" y="457200"/>
            <a:ext cx="8077200" cy="4800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5486400"/>
            <a:ext cx="8077200" cy="609600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5000" y="1066800"/>
            <a:ext cx="5257800" cy="403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600" y="152400"/>
            <a:ext cx="5334000" cy="6096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62600" y="5181600"/>
            <a:ext cx="3429000" cy="1066800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0000">
              <a:schemeClr val="bg1"/>
            </a:gs>
            <a:gs pos="100000">
              <a:schemeClr val="bg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25C2-E4D3-C24D-90BF-4210780D3617}" type="datetimeFigureOut">
              <a:rPr lang="en-US" smtClean="0"/>
              <a:pPr/>
              <a:t>9/2/09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0000">
              <a:schemeClr val="bg1"/>
            </a:gs>
            <a:gs pos="100000">
              <a:schemeClr val="bg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0" y="632013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© 2009 Aviation Supplies &amp; Academics, Inc. All Rights Reserved.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The Pilot’s Manual – Ground School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5105400"/>
            <a:ext cx="8229600" cy="102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ctr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ctr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ctr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ctr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0000">
              <a:schemeClr val="bg1"/>
            </a:gs>
            <a:gs pos="100000">
              <a:schemeClr val="bg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0" y="632013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© 2009 Aviation Supplies &amp; Academics, Inc. All Rights Reserved.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The Pilot’s Manual – Access to Flight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5105400"/>
            <a:ext cx="8229600" cy="102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ctr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ctr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ctr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ctr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914400" y="50292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Airplane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Chapter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6-8. </a:t>
            </a:r>
            <a:r>
              <a:rPr lang="en-US" dirty="0" smtClean="0"/>
              <a:t>The center-zero ammeter.</a:t>
            </a:r>
            <a:endParaRPr lang="en-US" dirty="0"/>
          </a:p>
        </p:txBody>
      </p:sp>
      <p:pic>
        <p:nvPicPr>
          <p:cNvPr id="4" name="Picture Placeholder 3" descr="06-08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52603" b="-52603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Figure 6-9. </a:t>
            </a:r>
            <a:r>
              <a:rPr lang="en-US" dirty="0" smtClean="0"/>
              <a:t>The master switch (battery switch/alternator switch).</a:t>
            </a:r>
            <a:endParaRPr lang="en-US" dirty="0"/>
          </a:p>
        </p:txBody>
      </p:sp>
      <p:pic>
        <p:nvPicPr>
          <p:cNvPr id="4" name="Picture Placeholder 3" descr="06-09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20415" r="-20415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6-10. </a:t>
            </a:r>
            <a:r>
              <a:rPr lang="en-US" dirty="0" smtClean="0"/>
              <a:t>Low-amp relay circuit activates high-amp starter circuit.</a:t>
            </a:r>
            <a:endParaRPr lang="en-US" dirty="0"/>
          </a:p>
        </p:txBody>
      </p:sp>
      <p:pic>
        <p:nvPicPr>
          <p:cNvPr id="4" name="Picture Placeholder 3" descr="06-10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37024" b="-37024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6-11. </a:t>
            </a:r>
            <a:r>
              <a:rPr lang="en-US" dirty="0" smtClean="0"/>
              <a:t>Gyroscope buckets.</a:t>
            </a:r>
            <a:endParaRPr lang="en-US" dirty="0"/>
          </a:p>
        </p:txBody>
      </p:sp>
      <p:pic>
        <p:nvPicPr>
          <p:cNvPr id="4" name="Picture Placeholder 3" descr="06-11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7621" r="-7621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06-1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16288" r="-16288"/>
          <a:stretch>
            <a:fillRect/>
          </a:stretch>
        </p:blipFill>
        <p:spPr>
          <a:xfrm>
            <a:off x="228600" y="304800"/>
            <a:ext cx="5200650" cy="5943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/>
              <a:t>Figure 6-12. </a:t>
            </a:r>
            <a:r>
              <a:rPr lang="en-US" dirty="0" smtClean="0"/>
              <a:t>A typical vacuum system.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6-13. </a:t>
            </a:r>
            <a:r>
              <a:rPr lang="en-US" dirty="0" smtClean="0"/>
              <a:t>A typical </a:t>
            </a:r>
            <a:r>
              <a:rPr lang="en-US" dirty="0" err="1" smtClean="0"/>
              <a:t>venturi</a:t>
            </a:r>
            <a:r>
              <a:rPr lang="en-US" dirty="0" smtClean="0"/>
              <a:t> tube.</a:t>
            </a:r>
            <a:endParaRPr lang="en-US" dirty="0"/>
          </a:p>
        </p:txBody>
      </p:sp>
      <p:pic>
        <p:nvPicPr>
          <p:cNvPr id="4" name="Picture Placeholder 3" descr="06-13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42540" r="-42540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Figure 6-14. </a:t>
            </a:r>
            <a:r>
              <a:rPr lang="en-US" dirty="0" smtClean="0"/>
              <a:t>Air flowing through a </a:t>
            </a:r>
            <a:r>
              <a:rPr lang="en-US" dirty="0" err="1" smtClean="0"/>
              <a:t>venturi</a:t>
            </a:r>
            <a:r>
              <a:rPr lang="en-US" dirty="0" smtClean="0"/>
              <a:t> tube can create a “suction”, and power a vacuum system.</a:t>
            </a:r>
            <a:endParaRPr lang="en-US" dirty="0"/>
          </a:p>
        </p:txBody>
      </p:sp>
      <p:pic>
        <p:nvPicPr>
          <p:cNvPr id="4" name="Picture Placeholder 3" descr="06-14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57753" r="-57753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6-1. </a:t>
            </a:r>
            <a:r>
              <a:rPr lang="en-US" dirty="0" smtClean="0"/>
              <a:t>Simple carburetor fuel system.</a:t>
            </a:r>
            <a:endParaRPr lang="en-US" dirty="0"/>
          </a:p>
        </p:txBody>
      </p:sp>
      <p:pic>
        <p:nvPicPr>
          <p:cNvPr id="16" name="Picture Placeholder 15" descr="06-01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27459" r="-2745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6-2. </a:t>
            </a:r>
            <a:r>
              <a:rPr lang="en-US" dirty="0" smtClean="0"/>
              <a:t>Typical fuel injection system.</a:t>
            </a:r>
            <a:endParaRPr lang="en-US" dirty="0"/>
          </a:p>
        </p:txBody>
      </p:sp>
      <p:pic>
        <p:nvPicPr>
          <p:cNvPr id="4" name="Picture Placeholder 3" descr="06-02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7892" r="-7892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6-3. </a:t>
            </a:r>
            <a:r>
              <a:rPr lang="en-US" dirty="0" smtClean="0"/>
              <a:t>Fueling from a tanker.</a:t>
            </a:r>
            <a:endParaRPr lang="en-US" dirty="0"/>
          </a:p>
        </p:txBody>
      </p:sp>
      <p:pic>
        <p:nvPicPr>
          <p:cNvPr id="4" name="Picture Placeholder 3" descr="06-03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13350" b="-13350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Table 6-1. </a:t>
            </a:r>
            <a:r>
              <a:rPr lang="en-US" dirty="0" smtClean="0"/>
              <a:t>Fuel grades.</a:t>
            </a:r>
            <a:endParaRPr lang="en-US" dirty="0"/>
          </a:p>
        </p:txBody>
      </p:sp>
      <p:pic>
        <p:nvPicPr>
          <p:cNvPr id="7" name="Picture Placeholder 6" descr="table06-01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58925" b="-58925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Figure 6-4. </a:t>
            </a:r>
            <a:r>
              <a:rPr lang="en-US" dirty="0" smtClean="0"/>
              <a:t>Fuel drains are located at the lowest point of the fuel tanks.</a:t>
            </a:r>
            <a:endParaRPr lang="en-US" dirty="0"/>
          </a:p>
        </p:txBody>
      </p:sp>
      <p:pic>
        <p:nvPicPr>
          <p:cNvPr id="4" name="Picture Placeholder 3" descr="06-04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156119" r="-156119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6-5. </a:t>
            </a:r>
            <a:r>
              <a:rPr lang="en-US" dirty="0" smtClean="0"/>
              <a:t>Fuel check.</a:t>
            </a:r>
            <a:endParaRPr lang="en-US" dirty="0"/>
          </a:p>
        </p:txBody>
      </p:sp>
      <p:pic>
        <p:nvPicPr>
          <p:cNvPr id="4" name="Picture Placeholder 3" descr="06-05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6797" r="-6797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06-06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3644" r="-3644"/>
          <a:stretch>
            <a:fillRect/>
          </a:stretch>
        </p:blipFill>
        <p:spPr>
          <a:xfrm>
            <a:off x="228600" y="228600"/>
            <a:ext cx="5334000" cy="6096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/>
              <a:t>Figure 6-6. </a:t>
            </a:r>
            <a:r>
              <a:rPr lang="en-US" dirty="0" smtClean="0"/>
              <a:t>Typical light </a:t>
            </a:r>
            <a:br>
              <a:rPr lang="en-US" dirty="0" smtClean="0"/>
            </a:br>
            <a:r>
              <a:rPr lang="en-US" dirty="0" smtClean="0"/>
              <a:t>airplane electrical system.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6-7. </a:t>
            </a:r>
            <a:r>
              <a:rPr lang="en-US" dirty="0" smtClean="0"/>
              <a:t>The left-zero ammeter.</a:t>
            </a:r>
            <a:endParaRPr lang="en-US" dirty="0"/>
          </a:p>
        </p:txBody>
      </p:sp>
      <p:pic>
        <p:nvPicPr>
          <p:cNvPr id="4" name="Picture Placeholder 3" descr="06-07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61439" b="-61439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M-A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M-A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188</Words>
  <Application>Microsoft Macintosh PowerPoint</Application>
  <PresentationFormat>On-screen Show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PM-AF</vt:lpstr>
      <vt:lpstr>1_PM-AF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ASA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Hager</dc:creator>
  <cp:lastModifiedBy>Sarah Hager</cp:lastModifiedBy>
  <cp:revision>43</cp:revision>
  <dcterms:created xsi:type="dcterms:W3CDTF">2009-09-02T16:13:35Z</dcterms:created>
  <dcterms:modified xsi:type="dcterms:W3CDTF">2009-09-02T16:21:48Z</dcterms:modified>
</cp:coreProperties>
</file>