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3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Layouts/slideLayout2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8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39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31.xml" ContentType="application/vnd.openxmlformats-officedocument.presentationml.slideLayout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Default Extension="rels" ContentType="application/vnd.openxmlformats-package.relationships+xml"/>
  <Override PartName="/ppt/slideLayouts/slideLayout19.xml" ContentType="application/vnd.openxmlformats-officedocument.presentationml.slideLayout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  <p:sldMasterId id="2147483675" r:id="rId3"/>
  </p:sldMasterIdLst>
  <p:sldIdLst>
    <p:sldId id="256" r:id="rId4"/>
    <p:sldId id="258" r:id="rId5"/>
    <p:sldId id="259" r:id="rId6"/>
    <p:sldId id="275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26A8"/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16" d="100"/>
          <a:sy n="11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0" Type="http://schemas.openxmlformats.org/officeDocument/2006/relationships/slide" Target="slides/slide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9" Type="http://schemas.openxmlformats.org/officeDocument/2006/relationships/slide" Target="slides/slide6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7" Type="http://schemas.openxmlformats.org/officeDocument/2006/relationships/tableStyles" Target="tableStyles.xml"/><Relationship Id="rId14" Type="http://schemas.openxmlformats.org/officeDocument/2006/relationships/slide" Target="slides/slide11.xml"/><Relationship Id="rId23" Type="http://schemas.openxmlformats.org/officeDocument/2006/relationships/printerSettings" Target="printerSettings/printerSettings1.bin"/><Relationship Id="rId4" Type="http://schemas.openxmlformats.org/officeDocument/2006/relationships/slide" Target="slides/slide1.xml"/><Relationship Id="rId26" Type="http://schemas.openxmlformats.org/officeDocument/2006/relationships/theme" Target="theme/theme1.xml"/><Relationship Id="rId11" Type="http://schemas.openxmlformats.org/officeDocument/2006/relationships/slide" Target="slides/slide8.xml"/><Relationship Id="rId6" Type="http://schemas.openxmlformats.org/officeDocument/2006/relationships/slide" Target="slides/slide3.xml"/><Relationship Id="rId16" Type="http://schemas.openxmlformats.org/officeDocument/2006/relationships/slide" Target="slides/slide1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3400" y="457200"/>
            <a:ext cx="80772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5000" y="1066800"/>
            <a:ext cx="5257800" cy="403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5334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62600" y="5181600"/>
            <a:ext cx="3429000" cy="10668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33400" y="457200"/>
            <a:ext cx="8077200" cy="4800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486400"/>
            <a:ext cx="8077200" cy="6096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905000" y="1066800"/>
            <a:ext cx="5257800" cy="403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152400"/>
            <a:ext cx="5334000" cy="6096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62600" y="5181600"/>
            <a:ext cx="3429000" cy="1066800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B0B6E4-C901-054E-B4EE-BAC82BEA26FF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8FA2B-6BDE-4044-8C12-56580C39BA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25C2-E4D3-C24D-90BF-4210780D3617}" type="datetimeFigureOut">
              <a:rPr lang="en-US" smtClean="0"/>
              <a:pPr/>
              <a:t>8/21/09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288B-796C-C440-9416-6794C11E43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3201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© 2009 Aviation Supplies &amp; Academics, Inc. All Rights Reserved.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The Pilot’s Manual – Ground School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chemeClr val="bg1"/>
            </a:gs>
            <a:gs pos="100000">
              <a:schemeClr val="bg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0" y="632013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/>
                <a:cs typeface="Arial"/>
              </a:rPr>
              <a:t>© 2009 Aviation Supplies &amp; Academics, Inc. All Rights Reserved.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The Pilot’s Manual – Access to Flight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5105400"/>
            <a:ext cx="82296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914400" y="5029200"/>
            <a:ext cx="7772400" cy="137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Weather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Chapter 13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Heating Effects in the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8. </a:t>
            </a:r>
            <a:r>
              <a:rPr lang="en-US" dirty="0" smtClean="0"/>
              <a:t>The </a:t>
            </a:r>
            <a:r>
              <a:rPr lang="en-US" dirty="0" smtClean="0"/>
              <a:t>earth’s rotation </a:t>
            </a:r>
            <a:r>
              <a:rPr lang="en-US" dirty="0" smtClean="0"/>
              <a:t>causes day </a:t>
            </a:r>
            <a:r>
              <a:rPr lang="en-US" dirty="0" smtClean="0"/>
              <a:t>and night.</a:t>
            </a:r>
            <a:endParaRPr lang="en-US" dirty="0"/>
          </a:p>
        </p:txBody>
      </p:sp>
      <p:pic>
        <p:nvPicPr>
          <p:cNvPr id="4" name="Picture Placeholder 3" descr="13-08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847" r="-2847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9. </a:t>
            </a:r>
            <a:r>
              <a:rPr lang="en-US" dirty="0" smtClean="0"/>
              <a:t>Clouds </a:t>
            </a:r>
            <a:r>
              <a:rPr lang="en-US" dirty="0" smtClean="0"/>
              <a:t>reduce </a:t>
            </a:r>
            <a:r>
              <a:rPr lang="en-US" dirty="0" smtClean="0"/>
              <a:t>surface heating </a:t>
            </a:r>
            <a:r>
              <a:rPr lang="en-US" dirty="0" smtClean="0"/>
              <a:t>by day </a:t>
            </a:r>
            <a:r>
              <a:rPr lang="en-US" dirty="0" smtClean="0"/>
              <a:t>and cooling </a:t>
            </a:r>
            <a:r>
              <a:rPr lang="en-US" dirty="0" smtClean="0"/>
              <a:t>by night.</a:t>
            </a:r>
            <a:endParaRPr lang="en-US" dirty="0"/>
          </a:p>
        </p:txBody>
      </p:sp>
      <p:pic>
        <p:nvPicPr>
          <p:cNvPr id="4" name="Picture Placeholder 3" descr="13-09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5370" b="-5370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10. </a:t>
            </a:r>
            <a:r>
              <a:rPr lang="en-US" dirty="0" smtClean="0"/>
              <a:t>Some </a:t>
            </a:r>
            <a:r>
              <a:rPr lang="en-US" dirty="0" smtClean="0"/>
              <a:t>things are </a:t>
            </a:r>
            <a:r>
              <a:rPr lang="en-US" dirty="0" smtClean="0"/>
              <a:t>good conductors </a:t>
            </a:r>
            <a:r>
              <a:rPr lang="en-US" dirty="0" smtClean="0"/>
              <a:t>of heat</a:t>
            </a:r>
            <a:r>
              <a:rPr lang="en-US" dirty="0" smtClean="0"/>
              <a:t>; others </a:t>
            </a:r>
            <a:r>
              <a:rPr lang="en-US" dirty="0" smtClean="0"/>
              <a:t>are not.</a:t>
            </a:r>
            <a:endParaRPr lang="en-US" dirty="0"/>
          </a:p>
        </p:txBody>
      </p:sp>
      <p:pic>
        <p:nvPicPr>
          <p:cNvPr id="4" name="Picture Placeholder 3" descr="13-10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751" r="-2751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11. </a:t>
            </a:r>
            <a:r>
              <a:rPr lang="en-US" dirty="0" smtClean="0"/>
              <a:t>Convection.</a:t>
            </a:r>
            <a:endParaRPr lang="en-US" dirty="0"/>
          </a:p>
        </p:txBody>
      </p:sp>
      <p:pic>
        <p:nvPicPr>
          <p:cNvPr id="4" name="Picture Placeholder 3" descr="13-1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67994" b="-67994"/>
          <a:stretch>
            <a:fillRect/>
          </a:stretch>
        </p:blipFill>
        <p:spPr/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12. </a:t>
            </a:r>
            <a:r>
              <a:rPr lang="en-US" dirty="0" smtClean="0"/>
              <a:t>Advection is the horizontal transfer of air and heat energy.</a:t>
            </a:r>
          </a:p>
          <a:p>
            <a:r>
              <a:rPr lang="en-US" dirty="0" smtClean="0"/>
              <a:t>Convection is the vertical transfer of air and heat energy.</a:t>
            </a:r>
            <a:endParaRPr lang="en-US" dirty="0"/>
          </a:p>
        </p:txBody>
      </p:sp>
      <p:pic>
        <p:nvPicPr>
          <p:cNvPr id="4" name="Picture Placeholder 3" descr="13-1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59612" b="-59612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13. </a:t>
            </a:r>
            <a:r>
              <a:rPr lang="en-US" dirty="0" smtClean="0"/>
              <a:t>The sea breeze—a small circulation cell.</a:t>
            </a:r>
            <a:endParaRPr lang="en-US" dirty="0"/>
          </a:p>
        </p:txBody>
      </p:sp>
      <p:pic>
        <p:nvPicPr>
          <p:cNvPr id="4" name="Picture Placeholder 3" descr="13-1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58721" b="-58721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14. </a:t>
            </a:r>
            <a:r>
              <a:rPr lang="en-US" dirty="0" smtClean="0"/>
              <a:t>The land breeze blows offshore at night.</a:t>
            </a:r>
            <a:endParaRPr lang="en-US" dirty="0"/>
          </a:p>
        </p:txBody>
      </p:sp>
      <p:pic>
        <p:nvPicPr>
          <p:cNvPr id="4" name="Picture Placeholder 3" descr="13-14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54747" b="-54747"/>
          <a:stretch>
            <a:fillRect/>
          </a:stretch>
        </p:blipFill>
        <p:spPr/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15. </a:t>
            </a:r>
            <a:r>
              <a:rPr lang="en-US" dirty="0" smtClean="0"/>
              <a:t>The </a:t>
            </a:r>
            <a:r>
              <a:rPr lang="en-US" dirty="0" err="1" smtClean="0"/>
              <a:t>katabatic</a:t>
            </a:r>
            <a:r>
              <a:rPr lang="en-US" dirty="0" smtClean="0"/>
              <a:t> wind.</a:t>
            </a:r>
            <a:endParaRPr lang="en-US" dirty="0"/>
          </a:p>
        </p:txBody>
      </p:sp>
      <p:pic>
        <p:nvPicPr>
          <p:cNvPr id="4" name="Picture Placeholder 3" descr="13-1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732" b="-732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16. </a:t>
            </a:r>
            <a:r>
              <a:rPr lang="en-US" dirty="0" smtClean="0"/>
              <a:t>The anabatic wind.</a:t>
            </a:r>
            <a:endParaRPr lang="en-US" dirty="0"/>
          </a:p>
        </p:txBody>
      </p:sp>
      <p:pic>
        <p:nvPicPr>
          <p:cNvPr id="4" name="Picture Placeholder 3" descr="13-16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461" r="-2461"/>
          <a:stretch>
            <a:fillRect/>
          </a:stretch>
        </p:blipFill>
        <p:spPr/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17. </a:t>
            </a:r>
            <a:r>
              <a:rPr lang="en-US" dirty="0" smtClean="0"/>
              <a:t>Normal temperature situation (left) and a temperature inversion.</a:t>
            </a:r>
            <a:endParaRPr lang="en-US" dirty="0"/>
          </a:p>
        </p:txBody>
      </p:sp>
      <p:pic>
        <p:nvPicPr>
          <p:cNvPr id="4" name="Picture Placeholder 3" descr="13-1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48015" b="-48015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13-1. </a:t>
            </a:r>
            <a:r>
              <a:rPr lang="en-US" dirty="0" smtClean="0"/>
              <a:t>The density of air decreases as altitude is gained.</a:t>
            </a:r>
            <a:endParaRPr lang="en-US" dirty="0"/>
          </a:p>
        </p:txBody>
      </p:sp>
      <p:pic>
        <p:nvPicPr>
          <p:cNvPr id="7" name="Picture Placeholder 6" descr="13-0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45198" r="-451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13-2. </a:t>
            </a:r>
            <a:r>
              <a:rPr lang="en-US" dirty="0" smtClean="0"/>
              <a:t>The subdivision of the atmosphere is based on temperature.</a:t>
            </a:r>
            <a:endParaRPr lang="en-US" dirty="0"/>
          </a:p>
        </p:txBody>
      </p:sp>
      <p:pic>
        <p:nvPicPr>
          <p:cNvPr id="4" name="Picture Placeholder 3" descr="13-02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19857" r="-1985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Table 13-1. </a:t>
            </a:r>
            <a:r>
              <a:rPr lang="en-US" dirty="0" smtClean="0"/>
              <a:t>The composition of air.</a:t>
            </a:r>
            <a:endParaRPr lang="en-US" dirty="0"/>
          </a:p>
        </p:txBody>
      </p:sp>
      <p:pic>
        <p:nvPicPr>
          <p:cNvPr id="4" name="Picture Placeholder 3" descr="table13-0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264" r="-264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3. </a:t>
            </a:r>
            <a:r>
              <a:rPr lang="en-US" dirty="0" smtClean="0"/>
              <a:t>Solar radiation received at the earth’s surface </a:t>
            </a:r>
            <a:r>
              <a:rPr lang="en-US" dirty="0" smtClean="0"/>
              <a:t>is more </a:t>
            </a:r>
            <a:r>
              <a:rPr lang="en-US" dirty="0" smtClean="0"/>
              <a:t>intense in summer.</a:t>
            </a:r>
            <a:endParaRPr lang="en-US" baseline="0" dirty="0" smtClean="0">
              <a:latin typeface="Helvetica-Black"/>
            </a:endParaRPr>
          </a:p>
        </p:txBody>
      </p:sp>
      <p:pic>
        <p:nvPicPr>
          <p:cNvPr id="4" name="Picture Placeholder 3" descr="13-03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2072" b="-2072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4. </a:t>
            </a:r>
            <a:r>
              <a:rPr lang="en-US" dirty="0" smtClean="0"/>
              <a:t>Surface heating is greatest in the tropics </a:t>
            </a:r>
            <a:r>
              <a:rPr lang="en-US" dirty="0" smtClean="0"/>
              <a:t>and least </a:t>
            </a:r>
            <a:r>
              <a:rPr lang="en-US" dirty="0" smtClean="0"/>
              <a:t>at high latitudes.</a:t>
            </a:r>
            <a:endParaRPr lang="en-US" dirty="0"/>
          </a:p>
        </p:txBody>
      </p:sp>
      <p:pic>
        <p:nvPicPr>
          <p:cNvPr id="4" name="Picture Placeholder 3" descr="13-04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-3521" b="-3521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5. </a:t>
            </a:r>
            <a:r>
              <a:rPr lang="en-US" dirty="0" smtClean="0"/>
              <a:t>Indirect </a:t>
            </a:r>
            <a:r>
              <a:rPr lang="en-US" dirty="0" smtClean="0"/>
              <a:t>heating of </a:t>
            </a:r>
            <a:r>
              <a:rPr lang="en-US" dirty="0" smtClean="0"/>
              <a:t>the atmosphere </a:t>
            </a:r>
            <a:r>
              <a:rPr lang="en-US" dirty="0" smtClean="0"/>
              <a:t>by the sun.</a:t>
            </a:r>
            <a:endParaRPr lang="en-US" dirty="0"/>
          </a:p>
        </p:txBody>
      </p:sp>
      <p:pic>
        <p:nvPicPr>
          <p:cNvPr id="4" name="Picture Placeholder 3" descr="13-05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53247" r="-53247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6. </a:t>
            </a:r>
            <a:r>
              <a:rPr lang="en-US" dirty="0" smtClean="0"/>
              <a:t>The </a:t>
            </a:r>
            <a:r>
              <a:rPr lang="en-US" dirty="0" smtClean="0"/>
              <a:t>general circulation pattern.</a:t>
            </a:r>
            <a:endParaRPr lang="en-US" dirty="0"/>
          </a:p>
        </p:txBody>
      </p:sp>
      <p:pic>
        <p:nvPicPr>
          <p:cNvPr id="4" name="Picture Placeholder 3" descr="13-06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4277" r="-427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smtClean="0"/>
              <a:t>Figure 13-</a:t>
            </a:r>
            <a:r>
              <a:rPr lang="en-US" b="1" dirty="0" smtClean="0"/>
              <a:t>7. </a:t>
            </a:r>
            <a:r>
              <a:rPr lang="en-US" dirty="0" smtClean="0"/>
              <a:t>The north–south flow of air </a:t>
            </a:r>
            <a:r>
              <a:rPr lang="en-US" dirty="0" smtClean="0"/>
              <a:t>is blocked </a:t>
            </a:r>
            <a:r>
              <a:rPr lang="en-US" dirty="0" smtClean="0"/>
              <a:t>at latitudes around 60° and 30°.</a:t>
            </a:r>
            <a:endParaRPr lang="en-US" dirty="0"/>
          </a:p>
        </p:txBody>
      </p:sp>
      <p:pic>
        <p:nvPicPr>
          <p:cNvPr id="4" name="Picture Placeholder 3" descr="13-07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-31510" r="-31510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M-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PM-A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272</Words>
  <Application>Microsoft Macintosh PowerPoint</Application>
  <PresentationFormat>On-screen Show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PM-AF</vt:lpstr>
      <vt:lpstr>1_PM-AF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ASA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Hager</dc:creator>
  <cp:lastModifiedBy>Sarah Hager</cp:lastModifiedBy>
  <cp:revision>61</cp:revision>
  <dcterms:created xsi:type="dcterms:W3CDTF">2009-08-21T15:12:31Z</dcterms:created>
  <dcterms:modified xsi:type="dcterms:W3CDTF">2009-08-21T15:28:27Z</dcterms:modified>
</cp:coreProperties>
</file>