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5" r:id="rId3"/>
  </p:sldMasterIdLst>
  <p:sldIdLst>
    <p:sldId id="25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4" r:id="rId26"/>
    <p:sldId id="309" r:id="rId27"/>
    <p:sldId id="310" r:id="rId28"/>
    <p:sldId id="311" r:id="rId29"/>
    <p:sldId id="312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26A8"/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6" d="100"/>
          <a:sy n="11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slide" Target="slides/slide2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23" Type="http://schemas.openxmlformats.org/officeDocument/2006/relationships/slide" Target="slides/slide20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3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3400" y="457200"/>
            <a:ext cx="80772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5000" y="1066800"/>
            <a:ext cx="5257800" cy="403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5334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62600" y="5181600"/>
            <a:ext cx="3429000" cy="10668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3400" y="457200"/>
            <a:ext cx="80772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5000" y="1066800"/>
            <a:ext cx="5257800" cy="403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5334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62600" y="5181600"/>
            <a:ext cx="3429000" cy="10668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3201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© 2009 Aviation Supplies &amp; Academics, Inc. All Rights Reserved.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The Pilot’s Manual – Ground School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3201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© 2009 Aviation Supplies &amp; Academics, Inc. All Rights Reserved.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The Pilot’s Manual – Access to Flight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914400" y="50292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Flight Operations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Chapter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26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En Route Navigation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9. </a:t>
            </a:r>
            <a:r>
              <a:rPr lang="en-US" dirty="0" smtClean="0"/>
              <a:t>Confirm identification of your </a:t>
            </a:r>
            <a:r>
              <a:rPr lang="en-US" dirty="0" smtClean="0"/>
              <a:t>selected feature </a:t>
            </a:r>
            <a:r>
              <a:rPr lang="en-US" dirty="0" smtClean="0"/>
              <a:t>by its relationship with other features.</a:t>
            </a:r>
            <a:endParaRPr lang="en-US" dirty="0"/>
          </a:p>
        </p:txBody>
      </p:sp>
      <p:pic>
        <p:nvPicPr>
          <p:cNvPr id="4" name="Picture Placeholder 3" descr="26-09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1155" b="-11155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10. </a:t>
            </a:r>
            <a:r>
              <a:rPr lang="en-US" dirty="0" smtClean="0"/>
              <a:t>Long, narrow features are </a:t>
            </a:r>
            <a:r>
              <a:rPr lang="en-US" dirty="0" smtClean="0"/>
              <a:t>particularly useful </a:t>
            </a:r>
            <a:r>
              <a:rPr lang="en-US" dirty="0" smtClean="0"/>
              <a:t>for groundspeed checks.</a:t>
            </a:r>
            <a:endParaRPr lang="en-US" dirty="0"/>
          </a:p>
        </p:txBody>
      </p:sp>
      <p:pic>
        <p:nvPicPr>
          <p:cNvPr id="4" name="Picture Placeholder 3" descr="26-10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34065" r="-3406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11. </a:t>
            </a:r>
            <a:r>
              <a:rPr lang="en-US" dirty="0" smtClean="0"/>
              <a:t>Each of these airplanes is on the same position line.</a:t>
            </a:r>
            <a:endParaRPr lang="en-US" dirty="0"/>
          </a:p>
        </p:txBody>
      </p:sp>
      <p:pic>
        <p:nvPicPr>
          <p:cNvPr id="4" name="Picture Placeholder 3" descr="26-1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28302" b="-128302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12. </a:t>
            </a:r>
            <a:r>
              <a:rPr lang="en-US" dirty="0" smtClean="0"/>
              <a:t>Marking a position line.</a:t>
            </a:r>
            <a:endParaRPr lang="en-US" dirty="0"/>
          </a:p>
        </p:txBody>
      </p:sp>
      <p:pic>
        <p:nvPicPr>
          <p:cNvPr id="4" name="Picture Placeholder 3" descr="26-1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9892" b="-19892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13. </a:t>
            </a:r>
            <a:r>
              <a:rPr lang="en-US" dirty="0" smtClean="0"/>
              <a:t>Two </a:t>
            </a:r>
            <a:r>
              <a:rPr lang="en-US" dirty="0" smtClean="0"/>
              <a:t>position </a:t>
            </a:r>
            <a:r>
              <a:rPr lang="en-US" dirty="0" smtClean="0"/>
              <a:t>lines with </a:t>
            </a:r>
            <a:r>
              <a:rPr lang="en-US" dirty="0" smtClean="0"/>
              <a:t>a good cut can </a:t>
            </a:r>
            <a:r>
              <a:rPr lang="en-US" dirty="0" smtClean="0"/>
              <a:t>give you </a:t>
            </a:r>
            <a:r>
              <a:rPr lang="en-US" dirty="0" smtClean="0"/>
              <a:t>a fix.</a:t>
            </a:r>
            <a:endParaRPr lang="en-US" dirty="0"/>
          </a:p>
        </p:txBody>
      </p:sp>
      <p:pic>
        <p:nvPicPr>
          <p:cNvPr id="4" name="Picture Placeholder 3" descr="26-1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93761" r="-93761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14. </a:t>
            </a:r>
            <a:r>
              <a:rPr lang="en-US" dirty="0" smtClean="0"/>
              <a:t>Look for a definite feature at a definite time.</a:t>
            </a:r>
            <a:endParaRPr lang="en-US" dirty="0"/>
          </a:p>
        </p:txBody>
      </p:sp>
      <p:pic>
        <p:nvPicPr>
          <p:cNvPr id="4" name="Picture Placeholder 3" descr="26-14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34459" b="-34459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15. </a:t>
            </a:r>
            <a:r>
              <a:rPr lang="en-US" dirty="0" smtClean="0"/>
              <a:t>Fold </a:t>
            </a:r>
            <a:r>
              <a:rPr lang="en-US" dirty="0" smtClean="0"/>
              <a:t>and orient the </a:t>
            </a:r>
            <a:r>
              <a:rPr lang="en-US" dirty="0" smtClean="0"/>
              <a:t>chart in </a:t>
            </a:r>
            <a:r>
              <a:rPr lang="en-US" dirty="0" smtClean="0"/>
              <a:t>the </a:t>
            </a:r>
            <a:r>
              <a:rPr lang="en-US" dirty="0" smtClean="0"/>
              <a:t>cockpit prior </a:t>
            </a:r>
            <a:r>
              <a:rPr lang="en-US" dirty="0" smtClean="0"/>
              <a:t>to departure.</a:t>
            </a:r>
            <a:endParaRPr lang="en-US" dirty="0"/>
          </a:p>
        </p:txBody>
      </p:sp>
      <p:pic>
        <p:nvPicPr>
          <p:cNvPr id="4" name="Picture Placeholder 3" descr="26-1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4004" r="-4004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16. </a:t>
            </a:r>
            <a:r>
              <a:rPr lang="en-US" dirty="0" smtClean="0"/>
              <a:t>Groundspeed check </a:t>
            </a:r>
            <a:r>
              <a:rPr lang="en-US" dirty="0" smtClean="0"/>
              <a:t>using position </a:t>
            </a:r>
            <a:r>
              <a:rPr lang="en-US" dirty="0" smtClean="0"/>
              <a:t>lines perpendicular to track.</a:t>
            </a:r>
            <a:endParaRPr lang="en-US" dirty="0"/>
          </a:p>
        </p:txBody>
      </p:sp>
      <p:pic>
        <p:nvPicPr>
          <p:cNvPr id="4" name="Picture Placeholder 3" descr="26-16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33442" r="-33442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17. </a:t>
            </a:r>
            <a:r>
              <a:rPr lang="en-US" dirty="0" smtClean="0"/>
              <a:t>GS check using radio position </a:t>
            </a:r>
            <a:r>
              <a:rPr lang="en-US" dirty="0" smtClean="0"/>
              <a:t>lines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abeam navigation beacons (</a:t>
            </a:r>
            <a:r>
              <a:rPr lang="en-US" dirty="0" err="1" smtClean="0"/>
              <a:t>NDBs</a:t>
            </a:r>
            <a:r>
              <a:rPr lang="en-US" dirty="0" smtClean="0"/>
              <a:t> and </a:t>
            </a:r>
            <a:r>
              <a:rPr lang="en-US" dirty="0" err="1" smtClean="0"/>
              <a:t>VORs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Placeholder 3" descr="26-1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9878" b="-9878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18. </a:t>
            </a:r>
            <a:r>
              <a:rPr lang="en-US" dirty="0" smtClean="0"/>
              <a:t>Determining </a:t>
            </a:r>
            <a:r>
              <a:rPr lang="en-US" dirty="0" smtClean="0"/>
              <a:t>drift angle from position lines parallel to track.</a:t>
            </a:r>
            <a:endParaRPr lang="en-US" dirty="0"/>
          </a:p>
        </p:txBody>
      </p:sp>
      <p:pic>
        <p:nvPicPr>
          <p:cNvPr id="4" name="Picture Placeholder 3" descr="26-18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18797" r="-18797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1. </a:t>
            </a:r>
            <a:r>
              <a:rPr lang="en-US" dirty="0" smtClean="0"/>
              <a:t>Tracking </a:t>
            </a:r>
            <a:r>
              <a:rPr lang="en-US" dirty="0" smtClean="0"/>
              <a:t>error is </a:t>
            </a:r>
            <a:r>
              <a:rPr lang="en-US" dirty="0" smtClean="0"/>
              <a:t>the angular difference </a:t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 smtClean="0"/>
              <a:t>the </a:t>
            </a:r>
            <a:r>
              <a:rPr lang="en-US" dirty="0" smtClean="0"/>
              <a:t>desired course </a:t>
            </a:r>
            <a:r>
              <a:rPr lang="en-US" dirty="0" smtClean="0"/>
              <a:t>and the </a:t>
            </a:r>
            <a:r>
              <a:rPr lang="en-US" dirty="0" smtClean="0"/>
              <a:t>ground track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Placeholder 5" descr="26-0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117509" r="-1175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19. </a:t>
            </a:r>
            <a:r>
              <a:rPr lang="en-US" dirty="0" smtClean="0"/>
              <a:t>Tracking error and closing angle.</a:t>
            </a:r>
            <a:endParaRPr lang="en-US" dirty="0"/>
          </a:p>
        </p:txBody>
      </p:sp>
      <p:pic>
        <p:nvPicPr>
          <p:cNvPr id="4" name="Picture Placeholder 3" descr="26-19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71939" b="-71939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20. </a:t>
            </a:r>
            <a:r>
              <a:rPr lang="en-US" dirty="0" smtClean="0"/>
              <a:t>The angles of an equal-sided triangle are each 60°.</a:t>
            </a:r>
            <a:endParaRPr lang="en-US" dirty="0"/>
          </a:p>
        </p:txBody>
      </p:sp>
      <p:pic>
        <p:nvPicPr>
          <p:cNvPr id="4" name="Picture Placeholder 3" descr="26-20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41945" b="-41945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21. </a:t>
            </a:r>
            <a:r>
              <a:rPr lang="en-US" dirty="0" smtClean="0"/>
              <a:t>Halving </a:t>
            </a:r>
            <a:r>
              <a:rPr lang="en-US" dirty="0" smtClean="0"/>
              <a:t>angles as </a:t>
            </a:r>
            <a:r>
              <a:rPr lang="en-US" dirty="0" smtClean="0"/>
              <a:t>a means </a:t>
            </a:r>
            <a:r>
              <a:rPr lang="en-US" dirty="0" smtClean="0"/>
              <a:t>of </a:t>
            </a:r>
            <a:r>
              <a:rPr lang="en-US" dirty="0" smtClean="0"/>
              <a:t>estimating track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Placeholder 3" descr="26-2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39391" r="-39391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22. </a:t>
            </a:r>
            <a:r>
              <a:rPr lang="en-US" dirty="0" smtClean="0"/>
              <a:t>The </a:t>
            </a:r>
            <a:r>
              <a:rPr lang="en-US" dirty="0" smtClean="0"/>
              <a:t>top thumb-joint covers approximately 10 NM at 1:500,000.</a:t>
            </a:r>
            <a:endParaRPr lang="en-US" dirty="0"/>
          </a:p>
        </p:txBody>
      </p:sp>
      <p:pic>
        <p:nvPicPr>
          <p:cNvPr id="4" name="Picture Placeholder 3" descr="26-2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26270" b="-26270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26-23. </a:t>
            </a:r>
            <a:r>
              <a:rPr lang="en-US" dirty="0" smtClean="0"/>
              <a:t>A full hand span is approximately 60 NM on a 1:500,000 chart.</a:t>
            </a:r>
          </a:p>
          <a:p>
            <a:endParaRPr lang="en-US" dirty="0"/>
          </a:p>
        </p:txBody>
      </p:sp>
      <p:pic>
        <p:nvPicPr>
          <p:cNvPr id="4" name="Picture Placeholder 3" descr="26-2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159" r="-2159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24. </a:t>
            </a:r>
            <a:r>
              <a:rPr lang="en-US" dirty="0" smtClean="0"/>
              <a:t>The </a:t>
            </a:r>
            <a:r>
              <a:rPr lang="en-US" dirty="0" smtClean="0"/>
              <a:t>built-in personal 1-in-60 measuring device for 10°.</a:t>
            </a:r>
            <a:endParaRPr lang="en-US" dirty="0"/>
          </a:p>
        </p:txBody>
      </p:sp>
      <p:pic>
        <p:nvPicPr>
          <p:cNvPr id="4" name="Picture Placeholder 3" descr="26-24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8390" r="-8390"/>
          <a:stretch>
            <a:fillRect/>
          </a:stretch>
        </p:blipFill>
        <p:spPr/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25. </a:t>
            </a:r>
            <a:r>
              <a:rPr lang="en-US" dirty="0" smtClean="0"/>
              <a:t>Method </a:t>
            </a:r>
            <a:r>
              <a:rPr lang="en-US" dirty="0" smtClean="0"/>
              <a:t>1: estimating the “most probable area” that you are in.</a:t>
            </a:r>
            <a:endParaRPr lang="en-US" dirty="0"/>
          </a:p>
        </p:txBody>
      </p:sp>
      <p:pic>
        <p:nvPicPr>
          <p:cNvPr id="4" name="Picture Placeholder 3" descr="26-2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4213" b="-4213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26. </a:t>
            </a:r>
            <a:r>
              <a:rPr lang="en-US" dirty="0" smtClean="0"/>
              <a:t>Method 2 for estimating “most probable position”.</a:t>
            </a:r>
            <a:endParaRPr lang="en-US" dirty="0"/>
          </a:p>
        </p:txBody>
      </p:sp>
      <p:pic>
        <p:nvPicPr>
          <p:cNvPr id="4" name="Picture Placeholder 3" descr="26-26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89298" b="-89298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27. </a:t>
            </a:r>
            <a:r>
              <a:rPr lang="en-US" dirty="0" smtClean="0"/>
              <a:t>Estimating </a:t>
            </a:r>
            <a:r>
              <a:rPr lang="en-US" dirty="0" smtClean="0"/>
              <a:t>distances using sight-down angle 45° below the horizon.</a:t>
            </a:r>
            <a:endParaRPr lang="en-US" dirty="0"/>
          </a:p>
        </p:txBody>
      </p:sp>
      <p:pic>
        <p:nvPicPr>
          <p:cNvPr id="4" name="Picture Placeholder 3" descr="26-2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24018" b="-2401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2. </a:t>
            </a:r>
            <a:r>
              <a:rPr lang="en-US" dirty="0" smtClean="0"/>
              <a:t>Tracking error results if WCA is greater or lesser than actual drift.</a:t>
            </a:r>
            <a:endParaRPr lang="en-US" dirty="0"/>
          </a:p>
        </p:txBody>
      </p:sp>
      <p:pic>
        <p:nvPicPr>
          <p:cNvPr id="4" name="Picture Placeholder 3" descr="26-0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5552" b="-1555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3. </a:t>
            </a:r>
            <a:r>
              <a:rPr lang="en-US" dirty="0" smtClean="0"/>
              <a:t>In-flight modification of </a:t>
            </a:r>
            <a:r>
              <a:rPr lang="en-US" dirty="0" err="1" smtClean="0"/>
              <a:t>HDGs</a:t>
            </a:r>
            <a:r>
              <a:rPr lang="en-US" dirty="0" smtClean="0"/>
              <a:t> and </a:t>
            </a:r>
            <a:r>
              <a:rPr lang="en-US" dirty="0" err="1" smtClean="0"/>
              <a:t>ETEs</a:t>
            </a:r>
            <a:r>
              <a:rPr lang="en-US" dirty="0" smtClean="0"/>
              <a:t> is usual in en route navigation.</a:t>
            </a:r>
            <a:endParaRPr lang="en-US" dirty="0"/>
          </a:p>
        </p:txBody>
      </p:sp>
      <p:pic>
        <p:nvPicPr>
          <p:cNvPr id="4" name="Picture Placeholder 3" descr="26-0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32354" b="-13235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4. </a:t>
            </a:r>
            <a:r>
              <a:rPr lang="en-US" dirty="0" smtClean="0"/>
              <a:t>Method </a:t>
            </a:r>
            <a:r>
              <a:rPr lang="en-US" dirty="0" smtClean="0"/>
              <a:t>1: Setting course overhead.</a:t>
            </a:r>
            <a:endParaRPr lang="en-US" dirty="0"/>
          </a:p>
        </p:txBody>
      </p:sp>
      <p:pic>
        <p:nvPicPr>
          <p:cNvPr id="4" name="Picture Placeholder 3" descr="26-04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52780" r="-5278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5. </a:t>
            </a:r>
            <a:r>
              <a:rPr lang="en-US" dirty="0" smtClean="0"/>
              <a:t>Method </a:t>
            </a:r>
            <a:r>
              <a:rPr lang="en-US" dirty="0" smtClean="0"/>
              <a:t>2: Setting course en </a:t>
            </a:r>
            <a:r>
              <a:rPr lang="en-US" dirty="0" smtClean="0"/>
              <a:t>route and </a:t>
            </a:r>
            <a:r>
              <a:rPr lang="en-US" dirty="0" smtClean="0"/>
              <a:t>calculating ATD.</a:t>
            </a:r>
            <a:endParaRPr lang="en-US" dirty="0"/>
          </a:p>
        </p:txBody>
      </p:sp>
      <p:pic>
        <p:nvPicPr>
          <p:cNvPr id="4" name="Picture Placeholder 3" descr="26-0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52133" r="-52133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6. </a:t>
            </a:r>
            <a:r>
              <a:rPr lang="en-US" dirty="0" smtClean="0"/>
              <a:t>Check </a:t>
            </a:r>
            <a:r>
              <a:rPr lang="en-US" dirty="0" smtClean="0"/>
              <a:t>approximate course </a:t>
            </a:r>
            <a:r>
              <a:rPr lang="en-US" dirty="0" smtClean="0"/>
              <a:t>direction soon </a:t>
            </a:r>
            <a:r>
              <a:rPr lang="en-US" dirty="0" smtClean="0"/>
              <a:t>after departure.</a:t>
            </a:r>
            <a:endParaRPr lang="en-US" dirty="0"/>
          </a:p>
        </p:txBody>
      </p:sp>
      <p:pic>
        <p:nvPicPr>
          <p:cNvPr id="4" name="Picture Placeholder 3" descr="26-06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4032" r="-2403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7. </a:t>
            </a:r>
            <a:r>
              <a:rPr lang="en-US" dirty="0" smtClean="0"/>
              <a:t>Long</a:t>
            </a:r>
            <a:r>
              <a:rPr lang="en-US" dirty="0" smtClean="0"/>
              <a:t>, narrow </a:t>
            </a:r>
            <a:r>
              <a:rPr lang="en-US" dirty="0" smtClean="0"/>
              <a:t>features are </a:t>
            </a:r>
            <a:r>
              <a:rPr lang="en-US" dirty="0" smtClean="0"/>
              <a:t>particularly </a:t>
            </a:r>
            <a:r>
              <a:rPr lang="en-US" dirty="0" smtClean="0"/>
              <a:t>useful to </a:t>
            </a:r>
            <a:r>
              <a:rPr lang="en-US" dirty="0" smtClean="0"/>
              <a:t>parallel.</a:t>
            </a:r>
            <a:endParaRPr lang="en-US" dirty="0"/>
          </a:p>
        </p:txBody>
      </p:sp>
      <p:pic>
        <p:nvPicPr>
          <p:cNvPr id="4" name="Picture Placeholder 3" descr="26-0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128853" r="-128853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26-</a:t>
            </a:r>
            <a:r>
              <a:rPr lang="en-US" b="1" dirty="0" smtClean="0"/>
              <a:t>8. </a:t>
            </a:r>
            <a:r>
              <a:rPr lang="en-US" dirty="0" smtClean="0"/>
              <a:t>Obtain a check on GS and tracking early in the cruise.</a:t>
            </a:r>
            <a:endParaRPr lang="en-US" dirty="0"/>
          </a:p>
        </p:txBody>
      </p:sp>
      <p:pic>
        <p:nvPicPr>
          <p:cNvPr id="4" name="Picture Placeholder 3" descr="26-08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49302" b="-4930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M-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M-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456</Words>
  <Application>Microsoft Macintosh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PM-AF</vt:lpstr>
      <vt:lpstr>1_PM-AF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ASA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Hager</dc:creator>
  <cp:lastModifiedBy>Sarah Hager</cp:lastModifiedBy>
  <cp:revision>84</cp:revision>
  <dcterms:created xsi:type="dcterms:W3CDTF">2009-08-21T15:12:31Z</dcterms:created>
  <dcterms:modified xsi:type="dcterms:W3CDTF">2009-08-21T20:28:20Z</dcterms:modified>
</cp:coreProperties>
</file>